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1" r:id="rId3"/>
  </p:sldMasterIdLst>
  <p:notesMasterIdLst>
    <p:notesMasterId r:id="rId18"/>
  </p:notesMasterIdLst>
  <p:sldIdLst>
    <p:sldId id="257" r:id="rId4"/>
    <p:sldId id="284" r:id="rId5"/>
    <p:sldId id="285" r:id="rId6"/>
    <p:sldId id="291" r:id="rId7"/>
    <p:sldId id="289" r:id="rId8"/>
    <p:sldId id="296" r:id="rId9"/>
    <p:sldId id="268" r:id="rId10"/>
    <p:sldId id="290" r:id="rId11"/>
    <p:sldId id="283" r:id="rId12"/>
    <p:sldId id="272" r:id="rId13"/>
    <p:sldId id="294" r:id="rId14"/>
    <p:sldId id="274" r:id="rId15"/>
    <p:sldId id="295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face" initials="s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88F"/>
    <a:srgbClr val="69C6F2"/>
    <a:srgbClr val="C9EFEC"/>
    <a:srgbClr val="FFFFFF"/>
    <a:srgbClr val="D2EEF2"/>
    <a:srgbClr val="50BBEC"/>
    <a:srgbClr val="35A5D9"/>
    <a:srgbClr val="3E458A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7" y="264"/>
      </p:cViewPr>
      <p:guideLst>
        <p:guide orient="horz" pos="2180"/>
        <p:guide pos="382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D33FE-0B16-4452-9CE4-1A73C9573E2F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1C3DB-8614-4D52-A606-D7E2ADA8B8D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3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image" Target="../media/image8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1"/>
          <p:cNvSpPr txBox="1"/>
          <p:nvPr/>
        </p:nvSpPr>
        <p:spPr>
          <a:xfrm>
            <a:off x="704850" y="1453515"/>
            <a:ext cx="10737850" cy="4614545"/>
          </a:xfrm>
          <a:prstGeom prst="roundRect">
            <a:avLst>
              <a:gd name="adj" fmla="val 3075"/>
            </a:avLst>
          </a:prstGeom>
          <a:solidFill>
            <a:schemeClr val="bg1"/>
          </a:solidFill>
          <a:ln w="28575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2" name="图片 1" descr="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650" y="5104765"/>
            <a:ext cx="1401445" cy="9226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64660"/>
          <a:stretch>
            <a:fillRect/>
          </a:stretch>
        </p:blipFill>
        <p:spPr>
          <a:xfrm>
            <a:off x="7361998" y="53339"/>
            <a:ext cx="1668891" cy="1394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r="67312"/>
          <a:stretch>
            <a:fillRect/>
          </a:stretch>
        </p:blipFill>
        <p:spPr>
          <a:xfrm>
            <a:off x="3391755" y="63569"/>
            <a:ext cx="1543650" cy="1394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l="30717" r="35036"/>
          <a:stretch>
            <a:fillRect/>
          </a:stretch>
        </p:blipFill>
        <p:spPr>
          <a:xfrm>
            <a:off x="5160795" y="75600"/>
            <a:ext cx="1617281" cy="1394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rcRect l="25124" r="56865" b="63582"/>
          <a:stretch>
            <a:fillRect/>
          </a:stretch>
        </p:blipFill>
        <p:spPr>
          <a:xfrm>
            <a:off x="4115557" y="294505"/>
            <a:ext cx="1769185" cy="782539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标题 1"/>
          <p:cNvSpPr txBox="1"/>
          <p:nvPr/>
        </p:nvSpPr>
        <p:spPr>
          <a:xfrm>
            <a:off x="3391483" y="2059737"/>
            <a:ext cx="1144333" cy="386546"/>
          </a:xfrm>
          <a:custGeom>
            <a:avLst/>
            <a:gdLst>
              <a:gd name="connsiteX0" fmla="*/ 985324 w 1954210"/>
              <a:gd name="connsiteY0" fmla="*/ 0 h 1147870"/>
              <a:gd name="connsiteX1" fmla="*/ 1280281 w 1954210"/>
              <a:gd name="connsiteY1" fmla="*/ 0 h 1147870"/>
              <a:gd name="connsiteX2" fmla="*/ 1462005 w 1954210"/>
              <a:gd name="connsiteY2" fmla="*/ 574392 h 1147870"/>
              <a:gd name="connsiteX3" fmla="*/ 1280281 w 1954210"/>
              <a:gd name="connsiteY3" fmla="*/ 1147870 h 1147870"/>
              <a:gd name="connsiteX4" fmla="*/ 985324 w 1954210"/>
              <a:gd name="connsiteY4" fmla="*/ 1147870 h 1147870"/>
              <a:gd name="connsiteX5" fmla="*/ 1167960 w 1954210"/>
              <a:gd name="connsiteY5" fmla="*/ 574392 h 1147870"/>
              <a:gd name="connsiteX6" fmla="*/ 0 w 1954210"/>
              <a:gd name="connsiteY6" fmla="*/ 0 h 1147870"/>
              <a:gd name="connsiteX7" fmla="*/ 294045 w 1954210"/>
              <a:gd name="connsiteY7" fmla="*/ 0 h 1147870"/>
              <a:gd name="connsiteX8" fmla="*/ 475768 w 1954210"/>
              <a:gd name="connsiteY8" fmla="*/ 574392 h 1147870"/>
              <a:gd name="connsiteX9" fmla="*/ 294045 w 1954210"/>
              <a:gd name="connsiteY9" fmla="*/ 1147870 h 1147870"/>
              <a:gd name="connsiteX10" fmla="*/ 0 w 1954210"/>
              <a:gd name="connsiteY10" fmla="*/ 1147870 h 1147870"/>
              <a:gd name="connsiteX11" fmla="*/ 181724 w 1954210"/>
              <a:gd name="connsiteY11" fmla="*/ 574392 h 1147870"/>
              <a:gd name="connsiteX12" fmla="*/ 493118 w 1954210"/>
              <a:gd name="connsiteY12" fmla="*/ 0 h 1147870"/>
              <a:gd name="connsiteX13" fmla="*/ 787163 w 1954210"/>
              <a:gd name="connsiteY13" fmla="*/ 0 h 1147870"/>
              <a:gd name="connsiteX14" fmla="*/ 968886 w 1954210"/>
              <a:gd name="connsiteY14" fmla="*/ 574392 h 1147870"/>
              <a:gd name="connsiteX15" fmla="*/ 787163 w 1954210"/>
              <a:gd name="connsiteY15" fmla="*/ 1147870 h 1147870"/>
              <a:gd name="connsiteX16" fmla="*/ 493118 w 1954210"/>
              <a:gd name="connsiteY16" fmla="*/ 1147870 h 1147870"/>
              <a:gd name="connsiteX17" fmla="*/ 674842 w 1954210"/>
              <a:gd name="connsiteY17" fmla="*/ 574392 h 1147870"/>
              <a:gd name="connsiteX18" fmla="*/ 1478442 w 1954210"/>
              <a:gd name="connsiteY18" fmla="*/ 0 h 1147870"/>
              <a:gd name="connsiteX19" fmla="*/ 1772486 w 1954210"/>
              <a:gd name="connsiteY19" fmla="*/ 0 h 1147870"/>
              <a:gd name="connsiteX20" fmla="*/ 1954210 w 1954210"/>
              <a:gd name="connsiteY20" fmla="*/ 574392 h 1147870"/>
              <a:gd name="connsiteX21" fmla="*/ 1772486 w 1954210"/>
              <a:gd name="connsiteY21" fmla="*/ 1147870 h 1147870"/>
              <a:gd name="connsiteX22" fmla="*/ 1478442 w 1954210"/>
              <a:gd name="connsiteY22" fmla="*/ 1147870 h 1147870"/>
              <a:gd name="connsiteX23" fmla="*/ 1660166 w 1954210"/>
              <a:gd name="connsiteY23" fmla="*/ 574392 h 1147870"/>
            </a:gdLst>
            <a:ahLst/>
            <a:cxnLst/>
            <a:rect l="l" t="t" r="r" b="b"/>
            <a:pathLst>
              <a:path w="1954210" h="1147870">
                <a:moveTo>
                  <a:pt x="985324" y="0"/>
                </a:moveTo>
                <a:lnTo>
                  <a:pt x="1280281" y="0"/>
                </a:lnTo>
                <a:lnTo>
                  <a:pt x="1462005" y="574392"/>
                </a:lnTo>
                <a:lnTo>
                  <a:pt x="1280281" y="1147870"/>
                </a:lnTo>
                <a:lnTo>
                  <a:pt x="985324" y="1147870"/>
                </a:lnTo>
                <a:lnTo>
                  <a:pt x="1167960" y="574392"/>
                </a:lnTo>
                <a:close/>
                <a:moveTo>
                  <a:pt x="0" y="0"/>
                </a:moveTo>
                <a:lnTo>
                  <a:pt x="294045" y="0"/>
                </a:lnTo>
                <a:lnTo>
                  <a:pt x="475768" y="574392"/>
                </a:lnTo>
                <a:lnTo>
                  <a:pt x="294045" y="1147870"/>
                </a:lnTo>
                <a:lnTo>
                  <a:pt x="0" y="1147870"/>
                </a:lnTo>
                <a:lnTo>
                  <a:pt x="181724" y="574392"/>
                </a:lnTo>
                <a:close/>
                <a:moveTo>
                  <a:pt x="493118" y="0"/>
                </a:moveTo>
                <a:lnTo>
                  <a:pt x="787163" y="0"/>
                </a:lnTo>
                <a:lnTo>
                  <a:pt x="968886" y="574392"/>
                </a:lnTo>
                <a:lnTo>
                  <a:pt x="787163" y="1147870"/>
                </a:lnTo>
                <a:lnTo>
                  <a:pt x="493118" y="1147870"/>
                </a:lnTo>
                <a:lnTo>
                  <a:pt x="674842" y="574392"/>
                </a:lnTo>
                <a:close/>
                <a:moveTo>
                  <a:pt x="1478442" y="0"/>
                </a:moveTo>
                <a:lnTo>
                  <a:pt x="1772486" y="0"/>
                </a:lnTo>
                <a:lnTo>
                  <a:pt x="1954210" y="574392"/>
                </a:lnTo>
                <a:lnTo>
                  <a:pt x="1772486" y="1147870"/>
                </a:lnTo>
                <a:lnTo>
                  <a:pt x="1478442" y="1147870"/>
                </a:lnTo>
                <a:lnTo>
                  <a:pt x="1660166" y="574392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 w="9128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flipH="1">
            <a:off x="7570343" y="2059737"/>
            <a:ext cx="1144333" cy="386546"/>
          </a:xfrm>
          <a:custGeom>
            <a:avLst/>
            <a:gdLst>
              <a:gd name="connsiteX0" fmla="*/ 985324 w 1954210"/>
              <a:gd name="connsiteY0" fmla="*/ 0 h 1147870"/>
              <a:gd name="connsiteX1" fmla="*/ 1280281 w 1954210"/>
              <a:gd name="connsiteY1" fmla="*/ 0 h 1147870"/>
              <a:gd name="connsiteX2" fmla="*/ 1462005 w 1954210"/>
              <a:gd name="connsiteY2" fmla="*/ 574392 h 1147870"/>
              <a:gd name="connsiteX3" fmla="*/ 1280281 w 1954210"/>
              <a:gd name="connsiteY3" fmla="*/ 1147870 h 1147870"/>
              <a:gd name="connsiteX4" fmla="*/ 985324 w 1954210"/>
              <a:gd name="connsiteY4" fmla="*/ 1147870 h 1147870"/>
              <a:gd name="connsiteX5" fmla="*/ 1167960 w 1954210"/>
              <a:gd name="connsiteY5" fmla="*/ 574392 h 1147870"/>
              <a:gd name="connsiteX6" fmla="*/ 0 w 1954210"/>
              <a:gd name="connsiteY6" fmla="*/ 0 h 1147870"/>
              <a:gd name="connsiteX7" fmla="*/ 294045 w 1954210"/>
              <a:gd name="connsiteY7" fmla="*/ 0 h 1147870"/>
              <a:gd name="connsiteX8" fmla="*/ 475768 w 1954210"/>
              <a:gd name="connsiteY8" fmla="*/ 574392 h 1147870"/>
              <a:gd name="connsiteX9" fmla="*/ 294045 w 1954210"/>
              <a:gd name="connsiteY9" fmla="*/ 1147870 h 1147870"/>
              <a:gd name="connsiteX10" fmla="*/ 0 w 1954210"/>
              <a:gd name="connsiteY10" fmla="*/ 1147870 h 1147870"/>
              <a:gd name="connsiteX11" fmla="*/ 181724 w 1954210"/>
              <a:gd name="connsiteY11" fmla="*/ 574392 h 1147870"/>
              <a:gd name="connsiteX12" fmla="*/ 493118 w 1954210"/>
              <a:gd name="connsiteY12" fmla="*/ 0 h 1147870"/>
              <a:gd name="connsiteX13" fmla="*/ 787163 w 1954210"/>
              <a:gd name="connsiteY13" fmla="*/ 0 h 1147870"/>
              <a:gd name="connsiteX14" fmla="*/ 968886 w 1954210"/>
              <a:gd name="connsiteY14" fmla="*/ 574392 h 1147870"/>
              <a:gd name="connsiteX15" fmla="*/ 787163 w 1954210"/>
              <a:gd name="connsiteY15" fmla="*/ 1147870 h 1147870"/>
              <a:gd name="connsiteX16" fmla="*/ 493118 w 1954210"/>
              <a:gd name="connsiteY16" fmla="*/ 1147870 h 1147870"/>
              <a:gd name="connsiteX17" fmla="*/ 674842 w 1954210"/>
              <a:gd name="connsiteY17" fmla="*/ 574392 h 1147870"/>
              <a:gd name="connsiteX18" fmla="*/ 1478442 w 1954210"/>
              <a:gd name="connsiteY18" fmla="*/ 0 h 1147870"/>
              <a:gd name="connsiteX19" fmla="*/ 1772486 w 1954210"/>
              <a:gd name="connsiteY19" fmla="*/ 0 h 1147870"/>
              <a:gd name="connsiteX20" fmla="*/ 1954210 w 1954210"/>
              <a:gd name="connsiteY20" fmla="*/ 574392 h 1147870"/>
              <a:gd name="connsiteX21" fmla="*/ 1772486 w 1954210"/>
              <a:gd name="connsiteY21" fmla="*/ 1147870 h 1147870"/>
              <a:gd name="connsiteX22" fmla="*/ 1478442 w 1954210"/>
              <a:gd name="connsiteY22" fmla="*/ 1147870 h 1147870"/>
              <a:gd name="connsiteX23" fmla="*/ 1660166 w 1954210"/>
              <a:gd name="connsiteY23" fmla="*/ 574392 h 1147870"/>
            </a:gdLst>
            <a:ahLst/>
            <a:cxnLst/>
            <a:rect l="l" t="t" r="r" b="b"/>
            <a:pathLst>
              <a:path w="1954210" h="1147870">
                <a:moveTo>
                  <a:pt x="985324" y="0"/>
                </a:moveTo>
                <a:lnTo>
                  <a:pt x="1280281" y="0"/>
                </a:lnTo>
                <a:lnTo>
                  <a:pt x="1462005" y="574392"/>
                </a:lnTo>
                <a:lnTo>
                  <a:pt x="1280281" y="1147870"/>
                </a:lnTo>
                <a:lnTo>
                  <a:pt x="985324" y="1147870"/>
                </a:lnTo>
                <a:lnTo>
                  <a:pt x="1167960" y="574392"/>
                </a:lnTo>
                <a:close/>
                <a:moveTo>
                  <a:pt x="0" y="0"/>
                </a:moveTo>
                <a:lnTo>
                  <a:pt x="294045" y="0"/>
                </a:lnTo>
                <a:lnTo>
                  <a:pt x="475768" y="574392"/>
                </a:lnTo>
                <a:lnTo>
                  <a:pt x="294045" y="1147870"/>
                </a:lnTo>
                <a:lnTo>
                  <a:pt x="0" y="1147870"/>
                </a:lnTo>
                <a:lnTo>
                  <a:pt x="181724" y="574392"/>
                </a:lnTo>
                <a:close/>
                <a:moveTo>
                  <a:pt x="493118" y="0"/>
                </a:moveTo>
                <a:lnTo>
                  <a:pt x="787163" y="0"/>
                </a:lnTo>
                <a:lnTo>
                  <a:pt x="968886" y="574392"/>
                </a:lnTo>
                <a:lnTo>
                  <a:pt x="787163" y="1147870"/>
                </a:lnTo>
                <a:lnTo>
                  <a:pt x="493118" y="1147870"/>
                </a:lnTo>
                <a:lnTo>
                  <a:pt x="674842" y="574392"/>
                </a:lnTo>
                <a:close/>
                <a:moveTo>
                  <a:pt x="1478442" y="0"/>
                </a:moveTo>
                <a:lnTo>
                  <a:pt x="1772486" y="0"/>
                </a:lnTo>
                <a:lnTo>
                  <a:pt x="1954210" y="574392"/>
                </a:lnTo>
                <a:lnTo>
                  <a:pt x="1772486" y="1147870"/>
                </a:lnTo>
                <a:lnTo>
                  <a:pt x="1478442" y="1147870"/>
                </a:lnTo>
                <a:lnTo>
                  <a:pt x="1660166" y="574392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 w="9128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2729748" y="4687518"/>
            <a:ext cx="3485273" cy="5165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81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7066148" y="4687518"/>
            <a:ext cx="1734369" cy="51656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81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7066149" y="4786521"/>
            <a:ext cx="756233" cy="31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endParaRPr kumimoji="1"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419985" y="1744980"/>
            <a:ext cx="7352665" cy="3312160"/>
            <a:chOff x="3811" y="3724"/>
            <a:chExt cx="11579" cy="5216"/>
          </a:xfrm>
        </p:grpSpPr>
        <p:sp>
          <p:nvSpPr>
            <p:cNvPr id="22" name="标题 1"/>
            <p:cNvSpPr txBox="1"/>
            <p:nvPr/>
          </p:nvSpPr>
          <p:spPr>
            <a:xfrm>
              <a:off x="6808" y="3724"/>
              <a:ext cx="5584" cy="159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ctr">
                <a:lnSpc>
                  <a:spcPct val="110000"/>
                </a:lnSpc>
              </a:pPr>
              <a:r>
                <a:rPr kumimoji="1" lang="en-US" altLang="zh-CN" sz="6000" b="1" dirty="0">
                  <a:ln w="12700">
                    <a:noFill/>
                  </a:ln>
                  <a:solidFill>
                    <a:srgbClr val="F68E7B">
                      <a:alpha val="100000"/>
                    </a:srgbClr>
                  </a:solidFill>
                  <a:latin typeface="HelloFont WenYiHei" panose="00020600040101010101" charset="-122"/>
                  <a:ea typeface="HelloFont WenYiHei" panose="00020600040101010101" charset="-122"/>
                  <a:cs typeface="HelloFont WenYiHei" panose="00020600040101010101" charset="-122"/>
                </a:rPr>
                <a:t>2025</a:t>
              </a:r>
              <a:endParaRPr kumimoji="1" lang="zh-CN" altLang="en-US" b="1" dirty="0"/>
            </a:p>
          </p:txBody>
        </p:sp>
        <p:sp>
          <p:nvSpPr>
            <p:cNvPr id="23" name="标题 1"/>
            <p:cNvSpPr txBox="1"/>
            <p:nvPr/>
          </p:nvSpPr>
          <p:spPr>
            <a:xfrm>
              <a:off x="3811" y="5016"/>
              <a:ext cx="11579" cy="2474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r>
                <a:rPr kumimoji="1" lang="zh-CN" altLang="en-US" sz="6600" dirty="0">
                  <a:ln w="12700">
                    <a:noFill/>
                  </a:ln>
                  <a:solidFill>
                    <a:srgbClr val="41488F">
                      <a:alpha val="100000"/>
                    </a:srgbClr>
                  </a:solidFill>
                  <a:latin typeface="华文琥珀" panose="02010800040101010101" charset="-122"/>
                  <a:ea typeface="华文琥珀" panose="02010800040101010101" charset="-122"/>
                  <a:cs typeface="HelloFont WenYiHei" panose="00020600040101010101" charset="-122"/>
                </a:rPr>
                <a:t>制作长方体纸盒</a:t>
              </a:r>
            </a:p>
          </p:txBody>
        </p:sp>
        <p:sp>
          <p:nvSpPr>
            <p:cNvPr id="25" name="标题 1"/>
            <p:cNvSpPr txBox="1"/>
            <p:nvPr/>
          </p:nvSpPr>
          <p:spPr>
            <a:xfrm>
              <a:off x="4792" y="8607"/>
              <a:ext cx="4694" cy="31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2000" b="1" dirty="0">
                  <a:ln w="6350">
                    <a:noFill/>
                  </a:ln>
                  <a:solidFill>
                    <a:srgbClr val="0070C0">
                      <a:alpha val="100000"/>
                    </a:srgbClr>
                  </a:solidFill>
                  <a:latin typeface="Source Han Sans" panose="020B0500000000000000" charset="-122"/>
                  <a:ea typeface="Source Han Sans" panose="020B0500000000000000" charset="-122"/>
                </a:rPr>
                <a:t>双流实验小学外国语学校</a:t>
              </a:r>
            </a:p>
          </p:txBody>
        </p:sp>
        <p:sp>
          <p:nvSpPr>
            <p:cNvPr id="26" name="标题 1"/>
            <p:cNvSpPr txBox="1"/>
            <p:nvPr/>
          </p:nvSpPr>
          <p:spPr>
            <a:xfrm>
              <a:off x="12068" y="8587"/>
              <a:ext cx="1060" cy="35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2000" b="1" dirty="0">
                  <a:ln w="6350">
                    <a:noFill/>
                  </a:ln>
                  <a:solidFill>
                    <a:srgbClr val="0070C0">
                      <a:alpha val="100000"/>
                    </a:srgbClr>
                  </a:solidFill>
                  <a:latin typeface="Source Han Sans" panose="020B0500000000000000" charset="-122"/>
                  <a:ea typeface="Source Han Sans" panose="020B0500000000000000" charset="-122"/>
                </a:rPr>
                <a:t>敬兰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421155" y="1226820"/>
            <a:ext cx="9141460" cy="2502570"/>
            <a:chOff x="3828" y="2806"/>
            <a:chExt cx="14396" cy="5338"/>
          </a:xfrm>
        </p:grpSpPr>
        <p:sp>
          <p:nvSpPr>
            <p:cNvPr id="3" name="标题 1"/>
            <p:cNvSpPr txBox="1"/>
            <p:nvPr/>
          </p:nvSpPr>
          <p:spPr>
            <a:xfrm>
              <a:off x="3828" y="2806"/>
              <a:ext cx="14396" cy="5338"/>
            </a:xfrm>
            <a:prstGeom prst="roundRect">
              <a:avLst>
                <a:gd name="adj" fmla="val 8851"/>
              </a:avLst>
            </a:prstGeom>
            <a:solidFill>
              <a:srgbClr val="41488F"/>
            </a:solidFill>
            <a:ln cap="flat">
              <a:noFill/>
              <a:prstDash val="solid"/>
              <a:miter/>
            </a:ln>
            <a:effectLst/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4" name="标题 1"/>
            <p:cNvSpPr txBox="1"/>
            <p:nvPr/>
          </p:nvSpPr>
          <p:spPr>
            <a:xfrm>
              <a:off x="5896" y="3168"/>
              <a:ext cx="11342" cy="415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/>
            <a:lstStyle/>
            <a:p>
              <a:pPr algn="l">
                <a:lnSpc>
                  <a:spcPct val="130000"/>
                </a:lnSpc>
              </a:pPr>
              <a:r>
                <a:rPr kumimoji="1" lang="zh-CN" altLang="en-US" sz="24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Source Han Sans CN Bold" panose="020B0800000000000000" charset="-122"/>
                </a:rPr>
                <a:t>   </a:t>
              </a:r>
              <a:r>
                <a:rPr kumimoji="1" lang="en-US" altLang="zh-CN" sz="24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Source Han Sans CN Bold" panose="020B0800000000000000" charset="-122"/>
                </a:rPr>
                <a:t> </a:t>
              </a:r>
              <a:r>
                <a:rPr kumimoji="1" lang="zh-CN" altLang="en-US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百味书屋林老师做了一个长</a:t>
              </a:r>
              <a:r>
                <a:rPr kumimoji="1" lang="en-US" altLang="zh-CN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42cm,</a:t>
              </a:r>
              <a:r>
                <a:rPr kumimoji="1" lang="zh-CN" altLang="en-US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kumimoji="1" lang="en-US" altLang="zh-CN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30cm</a:t>
              </a:r>
              <a:r>
                <a:rPr kumimoji="1" lang="zh-CN" altLang="en-US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，高</a:t>
              </a:r>
              <a:r>
                <a:rPr kumimoji="1" lang="en-US" altLang="zh-CN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20cm</a:t>
              </a:r>
              <a:r>
                <a:rPr kumimoji="1" lang="zh-CN" altLang="en-US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的纸盒，她想把这种长</a:t>
              </a:r>
              <a:r>
                <a:rPr kumimoji="1" lang="en-US" altLang="zh-CN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21cm,</a:t>
              </a:r>
              <a:r>
                <a:rPr kumimoji="1" lang="zh-CN" altLang="en-US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</a:t>
              </a:r>
              <a:r>
                <a:rPr kumimoji="1" lang="en-US" altLang="zh-CN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15cm,</a:t>
              </a:r>
              <a:r>
                <a:rPr kumimoji="1" lang="zh-CN" altLang="en-US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高</a:t>
              </a:r>
              <a:r>
                <a:rPr kumimoji="1" lang="en-US" altLang="zh-CN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2cm</a:t>
              </a:r>
              <a:r>
                <a:rPr kumimoji="1" lang="zh-CN" altLang="en-US" sz="2800" b="1" dirty="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的书装进这个纸盒里，最多能放下多少本？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0" r="7340"/>
          <a:stretch>
            <a:fillRect/>
          </a:stretch>
        </p:blipFill>
        <p:spPr>
          <a:xfrm>
            <a:off x="552383" y="1239520"/>
            <a:ext cx="2729832" cy="23991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7" name="组合 6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14" name="圆角矩形 13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94" y="454"/>
              <a:ext cx="86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三、拓展延伸 解决问题  </a:t>
              </a:r>
            </a:p>
          </p:txBody>
        </p:sp>
      </p:grpSp>
      <p:pic>
        <p:nvPicPr>
          <p:cNvPr id="9" name="20250320_1拓展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99628" y="6284976"/>
            <a:ext cx="406400" cy="406400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2030062" y="4064235"/>
            <a:ext cx="9923646" cy="17334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  <a:cs typeface="幼圆" panose="02010509060101010101" charset="-122"/>
              </a:rPr>
              <a:t>分别计算纸盒的长、宽、高分别是书的长、宽、高的倍数。</a:t>
            </a:r>
            <a:endParaRPr lang="en-US" altLang="zh-CN" sz="2400" dirty="0">
              <a:solidFill>
                <a:srgbClr val="FF0000"/>
              </a:solidFill>
              <a:latin typeface="+mn-ea"/>
              <a:cs typeface="幼圆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纸盒长是书长的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42÷21=2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倍，纸盒宽是书宽的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30÷15=2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倍。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纸盒高是书高的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20÷2=10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倍，最多能放书的数量为：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2×2×10=40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（本）</a:t>
            </a:r>
          </a:p>
          <a:p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37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14" name="圆角矩形 13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94" y="454"/>
              <a:ext cx="86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四、联系生活 学以致用</a:t>
              </a:r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4606999" y="1742173"/>
            <a:ext cx="3112385" cy="3133267"/>
          </a:xfrm>
          <a:prstGeom prst="rect">
            <a:avLst/>
          </a:prstGeom>
          <a:solidFill>
            <a:srgbClr val="FFFFFF"/>
          </a:solidFill>
          <a:ln cap="sq">
            <a:noFill/>
            <a:prstDash val="solid"/>
            <a:miter/>
          </a:ln>
          <a:effectLst>
            <a:outerShdw blurRad="762000" dist="254000" dir="5400000" algn="ctr" rotWithShape="0">
              <a:srgbClr val="000000">
                <a:alpha val="10000"/>
              </a:srgb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 b="1" dirty="0"/>
          </a:p>
        </p:txBody>
      </p:sp>
      <p:sp>
        <p:nvSpPr>
          <p:cNvPr id="12" name="标题 1"/>
          <p:cNvSpPr txBox="1"/>
          <p:nvPr/>
        </p:nvSpPr>
        <p:spPr>
          <a:xfrm>
            <a:off x="875898" y="1674796"/>
            <a:ext cx="3464835" cy="3200645"/>
          </a:xfrm>
          <a:prstGeom prst="rect">
            <a:avLst/>
          </a:prstGeom>
          <a:solidFill>
            <a:srgbClr val="FFFFFF"/>
          </a:solidFill>
          <a:ln cap="sq">
            <a:noFill/>
            <a:prstDash val="solid"/>
            <a:miter/>
          </a:ln>
          <a:effectLst>
            <a:outerShdw blurRad="762000" dist="254000" dir="5400000" algn="ctr" rotWithShape="0">
              <a:srgbClr val="000000">
                <a:alpha val="10000"/>
              </a:srgb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 b="1" dirty="0"/>
          </a:p>
        </p:txBody>
      </p:sp>
      <p:sp>
        <p:nvSpPr>
          <p:cNvPr id="13" name="标题 1"/>
          <p:cNvSpPr txBox="1"/>
          <p:nvPr/>
        </p:nvSpPr>
        <p:spPr>
          <a:xfrm>
            <a:off x="7985650" y="1742173"/>
            <a:ext cx="3112385" cy="3133268"/>
          </a:xfrm>
          <a:prstGeom prst="rect">
            <a:avLst/>
          </a:prstGeom>
          <a:solidFill>
            <a:srgbClr val="FFFFFF"/>
          </a:solidFill>
          <a:ln cap="sq">
            <a:noFill/>
            <a:prstDash val="solid"/>
            <a:miter/>
          </a:ln>
          <a:effectLst>
            <a:outerShdw blurRad="762000" dist="254000" dir="5400000" algn="ctr" rotWithShape="0">
              <a:srgbClr val="000000">
                <a:alpha val="10000"/>
              </a:srgb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 b="1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232" y="2207983"/>
            <a:ext cx="2674393" cy="237329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3835" y="2272217"/>
            <a:ext cx="2747060" cy="2244827"/>
          </a:xfrm>
          <a:prstGeom prst="rect">
            <a:avLst/>
          </a:prstGeom>
        </p:spPr>
      </p:pic>
      <p:sp>
        <p:nvSpPr>
          <p:cNvPr id="25" name="标题 1"/>
          <p:cNvSpPr txBox="1"/>
          <p:nvPr/>
        </p:nvSpPr>
        <p:spPr>
          <a:xfrm>
            <a:off x="1763175" y="4875440"/>
            <a:ext cx="1886580" cy="678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200000"/>
              </a:lnSpc>
            </a:pPr>
            <a:r>
              <a:rPr kumimoji="1" lang="zh-CN" altLang="en-US" sz="2400" b="1" dirty="0">
                <a:ln w="12700">
                  <a:noFill/>
                </a:ln>
                <a:solidFill>
                  <a:schemeClr val="tx2">
                    <a:lumMod val="50000"/>
                  </a:schemeClr>
                </a:solidFill>
                <a:ea typeface="Source Han Sans CN Bold"/>
              </a:rPr>
              <a:t>粽子包装盒</a:t>
            </a:r>
            <a:endParaRPr kumimoji="1" lang="en-US" altLang="zh-CN" sz="2400" b="1" dirty="0">
              <a:ln w="12700">
                <a:noFill/>
              </a:ln>
              <a:solidFill>
                <a:schemeClr val="tx2">
                  <a:lumMod val="50000"/>
                </a:schemeClr>
              </a:solidFill>
              <a:ea typeface="Source Han Sans CN Bold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5428765" y="4875440"/>
            <a:ext cx="1886580" cy="678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200000"/>
              </a:lnSpc>
            </a:pPr>
            <a:r>
              <a:rPr kumimoji="1" lang="zh-CN" altLang="en-US" sz="2400" b="1" dirty="0">
                <a:ln w="12700">
                  <a:noFill/>
                </a:ln>
                <a:solidFill>
                  <a:schemeClr val="tx2">
                    <a:lumMod val="50000"/>
                  </a:schemeClr>
                </a:solidFill>
                <a:ea typeface="Source Han Sans CN Bold"/>
              </a:rPr>
              <a:t>苹果箱子</a:t>
            </a:r>
            <a:endParaRPr kumimoji="1" lang="en-US" altLang="zh-CN" sz="2400" b="1" dirty="0">
              <a:ln w="12700">
                <a:noFill/>
              </a:ln>
              <a:solidFill>
                <a:schemeClr val="tx2">
                  <a:lumMod val="50000"/>
                </a:schemeClr>
              </a:solidFill>
              <a:ea typeface="Source Han Sans CN Bold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8986786" y="4919169"/>
            <a:ext cx="1886580" cy="678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200000"/>
              </a:lnSpc>
            </a:pPr>
            <a:r>
              <a:rPr kumimoji="1" lang="zh-CN" altLang="en-US" sz="2400" b="1" dirty="0">
                <a:ln w="12700">
                  <a:noFill/>
                </a:ln>
                <a:solidFill>
                  <a:schemeClr val="tx2">
                    <a:lumMod val="50000"/>
                  </a:schemeClr>
                </a:solidFill>
                <a:ea typeface="Source Han Sans CN Bold"/>
              </a:rPr>
              <a:t>乒乓球盒</a:t>
            </a:r>
            <a:endParaRPr kumimoji="1" lang="en-US" altLang="zh-CN" sz="2400" b="1" dirty="0">
              <a:ln w="12700">
                <a:noFill/>
              </a:ln>
              <a:solidFill>
                <a:schemeClr val="tx2">
                  <a:lumMod val="50000"/>
                </a:schemeClr>
              </a:solidFill>
              <a:ea typeface="Source Han Sans CN Bold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5880" y="1248410"/>
            <a:ext cx="9949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在现实生活中，还有哪些场景运用到了这些知识呢？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38E4C32-F714-4796-AAA0-7139C728A9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5880" y="2207983"/>
            <a:ext cx="2845975" cy="239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1052504" y="1762184"/>
            <a:ext cx="9097972" cy="4764071"/>
          </a:xfrm>
          <a:prstGeom prst="roundRect">
            <a:avLst>
              <a:gd name="adj" fmla="val 8259"/>
            </a:avLst>
          </a:prstGeom>
          <a:solidFill>
            <a:schemeClr val="bg1"/>
          </a:solidFill>
          <a:ln w="12700" cap="flat">
            <a:noFill/>
            <a:miter/>
          </a:ln>
          <a:effectLst>
            <a:outerShdw blurRad="190500" dist="50800" dir="5400000" algn="ctr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22860" tIns="22860" rIns="22860" bIns="22860" rtlCol="0" anchor="ctr"/>
          <a:lstStyle/>
          <a:p>
            <a:pPr algn="l">
              <a:lnSpc>
                <a:spcPct val="200000"/>
              </a:lnSpc>
            </a:pPr>
            <a:r>
              <a:rPr kumimoji="1" lang="en-US" altLang="zh-CN" sz="1800" b="1" dirty="0">
                <a:ln w="12700">
                  <a:noFill/>
                </a:ln>
                <a:ea typeface="Source Han Sans CN Bold" panose="020B0800000000000000" charset="-122"/>
              </a:rPr>
              <a:t>    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64041377"/>
              </p:ext>
            </p:extLst>
          </p:nvPr>
        </p:nvGraphicFramePr>
        <p:xfrm>
          <a:off x="1237615" y="2898834"/>
          <a:ext cx="8784804" cy="27861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98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9764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zh-CN" altLang="en-US" sz="2400" b="1" dirty="0">
                          <a:solidFill>
                            <a:srgbClr val="FFC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评价指标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zh-CN" altLang="en-US" sz="2400" b="1" dirty="0">
                          <a:solidFill>
                            <a:srgbClr val="FFC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自我评价星级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lvl="0" indent="0" algn="just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en-US" alt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1.</a:t>
                      </a:r>
                      <a:r>
                        <a:rPr lang="zh-CN" alt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能在小组合作中与同伴分工合作，制作出长方体纸盒                       </a:t>
                      </a:r>
                      <a:endParaRPr lang="zh-CN" altLang="en-US" sz="20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Font typeface="+mj-lt"/>
                        <a:buNone/>
                      </a:pPr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☆☆☆☆☆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8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2.</a:t>
                      </a:r>
                      <a:r>
                        <a:rPr lang="zh-CN" alt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能运用数学语言清楚讲述制作过程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kern="100" dirty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☆☆☆☆☆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9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3.</a:t>
                      </a:r>
                      <a:r>
                        <a:rPr lang="zh-CN" alt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能用数学知识解决制作中的问题</a:t>
                      </a:r>
                      <a:r>
                        <a:rPr lang="zh-CN" alt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                          </a:t>
                      </a:r>
                      <a:endParaRPr lang="zh-CN" sz="20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kern="100" dirty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☆☆☆☆☆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69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buNone/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4.</a:t>
                      </a:r>
                      <a:r>
                        <a:rPr lang="zh-CN" alt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  <a:sym typeface="+mn-ea"/>
                        </a:rPr>
                        <a:t>能灵活运用数学知识</a:t>
                      </a:r>
                      <a:r>
                        <a:rPr lang="zh-CN" alt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  <a:sym typeface="+mn-ea"/>
                        </a:rPr>
                        <a:t>解决生活中的</a:t>
                      </a:r>
                      <a:r>
                        <a:rPr lang="zh-CN" alt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  <a:sym typeface="+mn-ea"/>
                        </a:rPr>
                        <a:t>问题</a:t>
                      </a:r>
                      <a:r>
                        <a:rPr lang="zh-CN" alt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  <a:sym typeface="+mn-ea"/>
                        </a:rPr>
                        <a:t>       </a:t>
                      </a:r>
                      <a:r>
                        <a:rPr lang="zh-CN" altLang="en-US" sz="2000" b="1" kern="100" dirty="0">
                          <a:solidFill>
                            <a:schemeClr val="lt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华文楷体" panose="02010600040101010101" charset="-122"/>
                        </a:rPr>
                        <a:t>                   </a:t>
                      </a:r>
                      <a:endParaRPr lang="zh-CN" sz="20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华文楷体" panose="02010600040101010101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kern="100" dirty="0">
                          <a:solidFill>
                            <a:schemeClr val="bg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☆☆☆☆☆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6" name="圆角矩形 13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994" y="454"/>
              <a:ext cx="86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五、总结反思 自省长短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26535" y="911860"/>
            <a:ext cx="4399247" cy="822960"/>
            <a:chOff x="1949" y="1786"/>
            <a:chExt cx="4726" cy="1296"/>
          </a:xfrm>
        </p:grpSpPr>
        <p:sp>
          <p:nvSpPr>
            <p:cNvPr id="9" name="圆角矩形 8"/>
            <p:cNvSpPr/>
            <p:nvPr/>
          </p:nvSpPr>
          <p:spPr>
            <a:xfrm>
              <a:off x="2041" y="2142"/>
              <a:ext cx="4634" cy="940"/>
            </a:xfrm>
            <a:prstGeom prst="roundRect">
              <a:avLst/>
            </a:prstGeom>
            <a:solidFill>
              <a:srgbClr val="41488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49" y="1786"/>
              <a:ext cx="4726" cy="12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>
                  <a:solidFill>
                    <a:srgbClr val="FFC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仿宋" panose="02010609060101010101" pitchFamily="49" charset="-122"/>
                </a:rPr>
                <a:t>实践活动</a:t>
              </a:r>
              <a:r>
                <a:rPr lang="zh-CN" altLang="en-US" sz="3600" b="1" dirty="0">
                  <a:solidFill>
                    <a:srgbClr val="FFC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仿宋" panose="02010609060101010101" pitchFamily="49" charset="-122"/>
                </a:rPr>
                <a:t>评价</a:t>
              </a:r>
              <a:r>
                <a:rPr lang="zh-CN" altLang="en-US" sz="3600" b="1" dirty="0">
                  <a:solidFill>
                    <a:srgbClr val="FFC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仿宋" panose="02010609060101010101" pitchFamily="49" charset="-122"/>
                </a:rPr>
                <a:t>表</a:t>
              </a:r>
              <a:endParaRPr lang="zh-CN" altLang="en-US" sz="3600" b="1" dirty="0">
                <a:solidFill>
                  <a:srgbClr val="FFC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89331" y="2228600"/>
            <a:ext cx="4845685" cy="462840"/>
            <a:chOff x="2138" y="2758"/>
            <a:chExt cx="7631" cy="873"/>
          </a:xfrm>
        </p:grpSpPr>
        <p:sp>
          <p:nvSpPr>
            <p:cNvPr id="17" name="文本框 16"/>
            <p:cNvSpPr txBox="1"/>
            <p:nvPr/>
          </p:nvSpPr>
          <p:spPr>
            <a:xfrm>
              <a:off x="2222" y="2763"/>
              <a:ext cx="7504" cy="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这次活动中，</a:t>
              </a:r>
              <a:r>
                <a:rPr lang="zh-CN" altLang="en-US" sz="2400" b="1" dirty="0"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你</a:t>
              </a:r>
              <a:r>
                <a:rPr lang="zh-CN" altLang="zh-CN" sz="2400" b="1" dirty="0"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的表现怎么样？</a:t>
              </a:r>
              <a:endParaRPr lang="zh-CN" altLang="zh-CN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138" y="2758"/>
              <a:ext cx="7631" cy="842"/>
            </a:xfrm>
            <a:prstGeom prst="roundRect">
              <a:avLst/>
            </a:prstGeom>
            <a:noFill/>
            <a:ln w="28575">
              <a:solidFill>
                <a:srgbClr val="35A5D9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1484660" y="2001962"/>
            <a:ext cx="8915424" cy="3022260"/>
          </a:xfrm>
          <a:prstGeom prst="roundRect">
            <a:avLst>
              <a:gd name="adj" fmla="val 8259"/>
            </a:avLst>
          </a:prstGeom>
          <a:solidFill>
            <a:schemeClr val="tx2">
              <a:lumMod val="5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22860" tIns="22860" rIns="22860" bIns="22860" rtlCol="0" anchor="ctr"/>
          <a:lstStyle/>
          <a:p>
            <a:pPr algn="l">
              <a:lnSpc>
                <a:spcPct val="200000"/>
              </a:lnSpc>
            </a:pPr>
            <a:r>
              <a:rPr kumimoji="1" lang="en-US" altLang="zh-CN" sz="1800" b="1" dirty="0">
                <a:ln w="12700">
                  <a:noFill/>
                </a:ln>
                <a:ea typeface="Source Han Sans CN Bold" panose="020B0800000000000000" charset="-122"/>
              </a:rPr>
              <a:t>   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6" name="圆角矩形 13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994" y="454"/>
              <a:ext cx="86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四、总结反思 自省长短 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35380" y="1501541"/>
            <a:ext cx="9653513" cy="4109988"/>
            <a:chOff x="2477" y="3000"/>
            <a:chExt cx="13369" cy="4107"/>
          </a:xfrm>
        </p:grpSpPr>
        <p:sp>
          <p:nvSpPr>
            <p:cNvPr id="17" name="文本框 16"/>
            <p:cNvSpPr txBox="1"/>
            <p:nvPr/>
          </p:nvSpPr>
          <p:spPr>
            <a:xfrm>
              <a:off x="2959" y="3704"/>
              <a:ext cx="11952" cy="2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 dirty="0">
                  <a:solidFill>
                    <a:schemeClr val="bg1"/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  <a:cs typeface="宋体" panose="02010600030101010101" pitchFamily="2" charset="-122"/>
                </a:rPr>
                <a:t>      孩子们，</a:t>
              </a:r>
              <a:r>
                <a:rPr lang="zh-CN" altLang="zh-CN" sz="3600" b="1" dirty="0">
                  <a:solidFill>
                    <a:schemeClr val="bg1"/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  <a:cs typeface="仿宋" panose="02010609060101010101" pitchFamily="49" charset="-122"/>
                </a:rPr>
                <a:t>未来的人生之路，希望你们以数学思维为舟，以协作之力为帆，乘风破浪，勇往直前。</a:t>
              </a:r>
              <a:endParaRPr lang="zh-CN" altLang="zh-CN" sz="3600" b="1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477" y="3000"/>
              <a:ext cx="13369" cy="4107"/>
            </a:xfrm>
            <a:prstGeom prst="roundRect">
              <a:avLst/>
            </a:prstGeom>
            <a:noFill/>
            <a:ln w="28575">
              <a:solidFill>
                <a:srgbClr val="35A5D9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3090" y="5291455"/>
            <a:ext cx="2708910" cy="14789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64660"/>
          <a:stretch>
            <a:fillRect/>
          </a:stretch>
        </p:blipFill>
        <p:spPr>
          <a:xfrm>
            <a:off x="8714548" y="1926589"/>
            <a:ext cx="1668891" cy="1394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l="79788"/>
          <a:stretch>
            <a:fillRect/>
          </a:stretch>
        </p:blipFill>
        <p:spPr>
          <a:xfrm>
            <a:off x="8620062" y="89482"/>
            <a:ext cx="1821862" cy="1971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 r="81668"/>
          <a:stretch>
            <a:fillRect/>
          </a:stretch>
        </p:blipFill>
        <p:spPr>
          <a:xfrm>
            <a:off x="2845848" y="10731"/>
            <a:ext cx="1800752" cy="2148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l="51820" t="35119" r="33399"/>
          <a:stretch>
            <a:fillRect/>
          </a:stretch>
        </p:blipFill>
        <p:spPr>
          <a:xfrm rot="9829015">
            <a:off x="1228338" y="3240175"/>
            <a:ext cx="1451915" cy="1394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l="25124" t="43113" r="56865"/>
          <a:stretch>
            <a:fillRect/>
          </a:stretch>
        </p:blipFill>
        <p:spPr>
          <a:xfrm rot="10506094">
            <a:off x="735055" y="4100590"/>
            <a:ext cx="1769185" cy="1222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r="67312"/>
          <a:stretch>
            <a:fillRect/>
          </a:stretch>
        </p:blipFill>
        <p:spPr>
          <a:xfrm>
            <a:off x="2030950" y="1927294"/>
            <a:ext cx="1543650" cy="1394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rcRect l="25124" r="56865" b="63582"/>
          <a:stretch>
            <a:fillRect/>
          </a:stretch>
        </p:blipFill>
        <p:spPr>
          <a:xfrm>
            <a:off x="4559422" y="294505"/>
            <a:ext cx="1769185" cy="78253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标题 1"/>
          <p:cNvSpPr txBox="1"/>
          <p:nvPr/>
        </p:nvSpPr>
        <p:spPr>
          <a:xfrm>
            <a:off x="1676771" y="3320928"/>
            <a:ext cx="8838458" cy="1791816"/>
          </a:xfrm>
          <a:custGeom>
            <a:avLst/>
            <a:gdLst>
              <a:gd name="connsiteX0" fmla="*/ 0 w 6915546"/>
              <a:gd name="connsiteY0" fmla="*/ 0 h 796337"/>
              <a:gd name="connsiteX1" fmla="*/ 6915546 w 6915546"/>
              <a:gd name="connsiteY1" fmla="*/ 0 h 796337"/>
              <a:gd name="connsiteX2" fmla="*/ 6915546 w 6915546"/>
              <a:gd name="connsiteY2" fmla="*/ 3900 h 796337"/>
              <a:gd name="connsiteX3" fmla="*/ 6486727 w 6915546"/>
              <a:gd name="connsiteY3" fmla="*/ 412496 h 796337"/>
              <a:gd name="connsiteX4" fmla="*/ 6915546 w 6915546"/>
              <a:gd name="connsiteY4" fmla="*/ 796336 h 796337"/>
              <a:gd name="connsiteX5" fmla="*/ 6915546 w 6915546"/>
              <a:gd name="connsiteY5" fmla="*/ 796337 h 796337"/>
              <a:gd name="connsiteX6" fmla="*/ 0 w 6915546"/>
              <a:gd name="connsiteY6" fmla="*/ 796337 h 796337"/>
              <a:gd name="connsiteX7" fmla="*/ 0 w 6915546"/>
              <a:gd name="connsiteY7" fmla="*/ 793062 h 796337"/>
              <a:gd name="connsiteX8" fmla="*/ 428820 w 6915546"/>
              <a:gd name="connsiteY8" fmla="*/ 409221 h 796337"/>
              <a:gd name="connsiteX9" fmla="*/ 0 w 6915546"/>
              <a:gd name="connsiteY9" fmla="*/ 624 h 796337"/>
            </a:gdLst>
            <a:ahLst/>
            <a:cxnLst/>
            <a:rect l="l" t="t" r="r" b="b"/>
            <a:pathLst>
              <a:path w="6915546" h="796337">
                <a:moveTo>
                  <a:pt x="0" y="0"/>
                </a:moveTo>
                <a:lnTo>
                  <a:pt x="6915546" y="0"/>
                </a:lnTo>
                <a:lnTo>
                  <a:pt x="6915546" y="3900"/>
                </a:lnTo>
                <a:lnTo>
                  <a:pt x="6486727" y="412496"/>
                </a:lnTo>
                <a:lnTo>
                  <a:pt x="6915546" y="796336"/>
                </a:lnTo>
                <a:lnTo>
                  <a:pt x="6915546" y="796337"/>
                </a:lnTo>
                <a:lnTo>
                  <a:pt x="0" y="796337"/>
                </a:lnTo>
                <a:lnTo>
                  <a:pt x="0" y="793062"/>
                </a:lnTo>
                <a:lnTo>
                  <a:pt x="428820" y="409221"/>
                </a:lnTo>
                <a:lnTo>
                  <a:pt x="0" y="62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2552509" y="3431269"/>
            <a:ext cx="7352412" cy="15711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7200" dirty="0" err="1">
                <a:ln w="12700">
                  <a:noFill/>
                </a:ln>
                <a:solidFill>
                  <a:srgbClr val="0070C0">
                    <a:alpha val="100000"/>
                  </a:srgbClr>
                </a:solidFill>
                <a:latin typeface="华文琥珀" panose="02010800040101010101" charset="-122"/>
                <a:ea typeface="华文琥珀" panose="02010800040101010101" charset="-122"/>
              </a:rPr>
              <a:t>谢谢大家</a:t>
            </a:r>
            <a:r>
              <a:rPr kumimoji="1" lang="zh-CN" altLang="en-US" sz="7200" dirty="0" err="1">
                <a:ln w="12700">
                  <a:noFill/>
                </a:ln>
                <a:solidFill>
                  <a:srgbClr val="0070C0">
                    <a:alpha val="100000"/>
                  </a:srgbClr>
                </a:solidFill>
                <a:latin typeface="华文琥珀" panose="02010800040101010101" charset="-122"/>
                <a:ea typeface="华文琥珀" panose="02010800040101010101" charset="-122"/>
              </a:rPr>
              <a:t>！</a:t>
            </a:r>
          </a:p>
        </p:txBody>
      </p:sp>
      <p:sp>
        <p:nvSpPr>
          <p:cNvPr id="18" name="标题 1"/>
          <p:cNvSpPr txBox="1"/>
          <p:nvPr/>
        </p:nvSpPr>
        <p:spPr>
          <a:xfrm>
            <a:off x="3391483" y="2679497"/>
            <a:ext cx="1144333" cy="386546"/>
          </a:xfrm>
          <a:custGeom>
            <a:avLst/>
            <a:gdLst>
              <a:gd name="connsiteX0" fmla="*/ 985324 w 1954210"/>
              <a:gd name="connsiteY0" fmla="*/ 0 h 1147870"/>
              <a:gd name="connsiteX1" fmla="*/ 1280281 w 1954210"/>
              <a:gd name="connsiteY1" fmla="*/ 0 h 1147870"/>
              <a:gd name="connsiteX2" fmla="*/ 1462005 w 1954210"/>
              <a:gd name="connsiteY2" fmla="*/ 574392 h 1147870"/>
              <a:gd name="connsiteX3" fmla="*/ 1280281 w 1954210"/>
              <a:gd name="connsiteY3" fmla="*/ 1147870 h 1147870"/>
              <a:gd name="connsiteX4" fmla="*/ 985324 w 1954210"/>
              <a:gd name="connsiteY4" fmla="*/ 1147870 h 1147870"/>
              <a:gd name="connsiteX5" fmla="*/ 1167960 w 1954210"/>
              <a:gd name="connsiteY5" fmla="*/ 574392 h 1147870"/>
              <a:gd name="connsiteX6" fmla="*/ 0 w 1954210"/>
              <a:gd name="connsiteY6" fmla="*/ 0 h 1147870"/>
              <a:gd name="connsiteX7" fmla="*/ 294045 w 1954210"/>
              <a:gd name="connsiteY7" fmla="*/ 0 h 1147870"/>
              <a:gd name="connsiteX8" fmla="*/ 475768 w 1954210"/>
              <a:gd name="connsiteY8" fmla="*/ 574392 h 1147870"/>
              <a:gd name="connsiteX9" fmla="*/ 294045 w 1954210"/>
              <a:gd name="connsiteY9" fmla="*/ 1147870 h 1147870"/>
              <a:gd name="connsiteX10" fmla="*/ 0 w 1954210"/>
              <a:gd name="connsiteY10" fmla="*/ 1147870 h 1147870"/>
              <a:gd name="connsiteX11" fmla="*/ 181724 w 1954210"/>
              <a:gd name="connsiteY11" fmla="*/ 574392 h 1147870"/>
              <a:gd name="connsiteX12" fmla="*/ 493118 w 1954210"/>
              <a:gd name="connsiteY12" fmla="*/ 0 h 1147870"/>
              <a:gd name="connsiteX13" fmla="*/ 787163 w 1954210"/>
              <a:gd name="connsiteY13" fmla="*/ 0 h 1147870"/>
              <a:gd name="connsiteX14" fmla="*/ 968886 w 1954210"/>
              <a:gd name="connsiteY14" fmla="*/ 574392 h 1147870"/>
              <a:gd name="connsiteX15" fmla="*/ 787163 w 1954210"/>
              <a:gd name="connsiteY15" fmla="*/ 1147870 h 1147870"/>
              <a:gd name="connsiteX16" fmla="*/ 493118 w 1954210"/>
              <a:gd name="connsiteY16" fmla="*/ 1147870 h 1147870"/>
              <a:gd name="connsiteX17" fmla="*/ 674842 w 1954210"/>
              <a:gd name="connsiteY17" fmla="*/ 574392 h 1147870"/>
              <a:gd name="connsiteX18" fmla="*/ 1478442 w 1954210"/>
              <a:gd name="connsiteY18" fmla="*/ 0 h 1147870"/>
              <a:gd name="connsiteX19" fmla="*/ 1772486 w 1954210"/>
              <a:gd name="connsiteY19" fmla="*/ 0 h 1147870"/>
              <a:gd name="connsiteX20" fmla="*/ 1954210 w 1954210"/>
              <a:gd name="connsiteY20" fmla="*/ 574392 h 1147870"/>
              <a:gd name="connsiteX21" fmla="*/ 1772486 w 1954210"/>
              <a:gd name="connsiteY21" fmla="*/ 1147870 h 1147870"/>
              <a:gd name="connsiteX22" fmla="*/ 1478442 w 1954210"/>
              <a:gd name="connsiteY22" fmla="*/ 1147870 h 1147870"/>
              <a:gd name="connsiteX23" fmla="*/ 1660166 w 1954210"/>
              <a:gd name="connsiteY23" fmla="*/ 574392 h 1147870"/>
            </a:gdLst>
            <a:ahLst/>
            <a:cxnLst/>
            <a:rect l="l" t="t" r="r" b="b"/>
            <a:pathLst>
              <a:path w="1954210" h="1147870">
                <a:moveTo>
                  <a:pt x="985324" y="0"/>
                </a:moveTo>
                <a:lnTo>
                  <a:pt x="1280281" y="0"/>
                </a:lnTo>
                <a:lnTo>
                  <a:pt x="1462005" y="574392"/>
                </a:lnTo>
                <a:lnTo>
                  <a:pt x="1280281" y="1147870"/>
                </a:lnTo>
                <a:lnTo>
                  <a:pt x="985324" y="1147870"/>
                </a:lnTo>
                <a:lnTo>
                  <a:pt x="1167960" y="574392"/>
                </a:lnTo>
                <a:close/>
                <a:moveTo>
                  <a:pt x="0" y="0"/>
                </a:moveTo>
                <a:lnTo>
                  <a:pt x="294045" y="0"/>
                </a:lnTo>
                <a:lnTo>
                  <a:pt x="475768" y="574392"/>
                </a:lnTo>
                <a:lnTo>
                  <a:pt x="294045" y="1147870"/>
                </a:lnTo>
                <a:lnTo>
                  <a:pt x="0" y="1147870"/>
                </a:lnTo>
                <a:lnTo>
                  <a:pt x="181724" y="574392"/>
                </a:lnTo>
                <a:close/>
                <a:moveTo>
                  <a:pt x="493118" y="0"/>
                </a:moveTo>
                <a:lnTo>
                  <a:pt x="787163" y="0"/>
                </a:lnTo>
                <a:lnTo>
                  <a:pt x="968886" y="574392"/>
                </a:lnTo>
                <a:lnTo>
                  <a:pt x="787163" y="1147870"/>
                </a:lnTo>
                <a:lnTo>
                  <a:pt x="493118" y="1147870"/>
                </a:lnTo>
                <a:lnTo>
                  <a:pt x="674842" y="574392"/>
                </a:lnTo>
                <a:close/>
                <a:moveTo>
                  <a:pt x="1478442" y="0"/>
                </a:moveTo>
                <a:lnTo>
                  <a:pt x="1772486" y="0"/>
                </a:lnTo>
                <a:lnTo>
                  <a:pt x="1954210" y="574392"/>
                </a:lnTo>
                <a:lnTo>
                  <a:pt x="1772486" y="1147870"/>
                </a:lnTo>
                <a:lnTo>
                  <a:pt x="1478442" y="1147870"/>
                </a:lnTo>
                <a:lnTo>
                  <a:pt x="1660166" y="574392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 w="9128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 flipH="1">
            <a:off x="7570343" y="2679497"/>
            <a:ext cx="1144333" cy="386546"/>
          </a:xfrm>
          <a:custGeom>
            <a:avLst/>
            <a:gdLst>
              <a:gd name="connsiteX0" fmla="*/ 985324 w 1954210"/>
              <a:gd name="connsiteY0" fmla="*/ 0 h 1147870"/>
              <a:gd name="connsiteX1" fmla="*/ 1280281 w 1954210"/>
              <a:gd name="connsiteY1" fmla="*/ 0 h 1147870"/>
              <a:gd name="connsiteX2" fmla="*/ 1462005 w 1954210"/>
              <a:gd name="connsiteY2" fmla="*/ 574392 h 1147870"/>
              <a:gd name="connsiteX3" fmla="*/ 1280281 w 1954210"/>
              <a:gd name="connsiteY3" fmla="*/ 1147870 h 1147870"/>
              <a:gd name="connsiteX4" fmla="*/ 985324 w 1954210"/>
              <a:gd name="connsiteY4" fmla="*/ 1147870 h 1147870"/>
              <a:gd name="connsiteX5" fmla="*/ 1167960 w 1954210"/>
              <a:gd name="connsiteY5" fmla="*/ 574392 h 1147870"/>
              <a:gd name="connsiteX6" fmla="*/ 0 w 1954210"/>
              <a:gd name="connsiteY6" fmla="*/ 0 h 1147870"/>
              <a:gd name="connsiteX7" fmla="*/ 294045 w 1954210"/>
              <a:gd name="connsiteY7" fmla="*/ 0 h 1147870"/>
              <a:gd name="connsiteX8" fmla="*/ 475768 w 1954210"/>
              <a:gd name="connsiteY8" fmla="*/ 574392 h 1147870"/>
              <a:gd name="connsiteX9" fmla="*/ 294045 w 1954210"/>
              <a:gd name="connsiteY9" fmla="*/ 1147870 h 1147870"/>
              <a:gd name="connsiteX10" fmla="*/ 0 w 1954210"/>
              <a:gd name="connsiteY10" fmla="*/ 1147870 h 1147870"/>
              <a:gd name="connsiteX11" fmla="*/ 181724 w 1954210"/>
              <a:gd name="connsiteY11" fmla="*/ 574392 h 1147870"/>
              <a:gd name="connsiteX12" fmla="*/ 493118 w 1954210"/>
              <a:gd name="connsiteY12" fmla="*/ 0 h 1147870"/>
              <a:gd name="connsiteX13" fmla="*/ 787163 w 1954210"/>
              <a:gd name="connsiteY13" fmla="*/ 0 h 1147870"/>
              <a:gd name="connsiteX14" fmla="*/ 968886 w 1954210"/>
              <a:gd name="connsiteY14" fmla="*/ 574392 h 1147870"/>
              <a:gd name="connsiteX15" fmla="*/ 787163 w 1954210"/>
              <a:gd name="connsiteY15" fmla="*/ 1147870 h 1147870"/>
              <a:gd name="connsiteX16" fmla="*/ 493118 w 1954210"/>
              <a:gd name="connsiteY16" fmla="*/ 1147870 h 1147870"/>
              <a:gd name="connsiteX17" fmla="*/ 674842 w 1954210"/>
              <a:gd name="connsiteY17" fmla="*/ 574392 h 1147870"/>
              <a:gd name="connsiteX18" fmla="*/ 1478442 w 1954210"/>
              <a:gd name="connsiteY18" fmla="*/ 0 h 1147870"/>
              <a:gd name="connsiteX19" fmla="*/ 1772486 w 1954210"/>
              <a:gd name="connsiteY19" fmla="*/ 0 h 1147870"/>
              <a:gd name="connsiteX20" fmla="*/ 1954210 w 1954210"/>
              <a:gd name="connsiteY20" fmla="*/ 574392 h 1147870"/>
              <a:gd name="connsiteX21" fmla="*/ 1772486 w 1954210"/>
              <a:gd name="connsiteY21" fmla="*/ 1147870 h 1147870"/>
              <a:gd name="connsiteX22" fmla="*/ 1478442 w 1954210"/>
              <a:gd name="connsiteY22" fmla="*/ 1147870 h 1147870"/>
              <a:gd name="connsiteX23" fmla="*/ 1660166 w 1954210"/>
              <a:gd name="connsiteY23" fmla="*/ 574392 h 1147870"/>
            </a:gdLst>
            <a:ahLst/>
            <a:cxnLst/>
            <a:rect l="l" t="t" r="r" b="b"/>
            <a:pathLst>
              <a:path w="1954210" h="1147870">
                <a:moveTo>
                  <a:pt x="985324" y="0"/>
                </a:moveTo>
                <a:lnTo>
                  <a:pt x="1280281" y="0"/>
                </a:lnTo>
                <a:lnTo>
                  <a:pt x="1462005" y="574392"/>
                </a:lnTo>
                <a:lnTo>
                  <a:pt x="1280281" y="1147870"/>
                </a:lnTo>
                <a:lnTo>
                  <a:pt x="985324" y="1147870"/>
                </a:lnTo>
                <a:lnTo>
                  <a:pt x="1167960" y="574392"/>
                </a:lnTo>
                <a:close/>
                <a:moveTo>
                  <a:pt x="0" y="0"/>
                </a:moveTo>
                <a:lnTo>
                  <a:pt x="294045" y="0"/>
                </a:lnTo>
                <a:lnTo>
                  <a:pt x="475768" y="574392"/>
                </a:lnTo>
                <a:lnTo>
                  <a:pt x="294045" y="1147870"/>
                </a:lnTo>
                <a:lnTo>
                  <a:pt x="0" y="1147870"/>
                </a:lnTo>
                <a:lnTo>
                  <a:pt x="181724" y="574392"/>
                </a:lnTo>
                <a:close/>
                <a:moveTo>
                  <a:pt x="493118" y="0"/>
                </a:moveTo>
                <a:lnTo>
                  <a:pt x="787163" y="0"/>
                </a:lnTo>
                <a:lnTo>
                  <a:pt x="968886" y="574392"/>
                </a:lnTo>
                <a:lnTo>
                  <a:pt x="787163" y="1147870"/>
                </a:lnTo>
                <a:lnTo>
                  <a:pt x="493118" y="1147870"/>
                </a:lnTo>
                <a:lnTo>
                  <a:pt x="674842" y="574392"/>
                </a:lnTo>
                <a:close/>
                <a:moveTo>
                  <a:pt x="1478442" y="0"/>
                </a:moveTo>
                <a:lnTo>
                  <a:pt x="1772486" y="0"/>
                </a:lnTo>
                <a:lnTo>
                  <a:pt x="1954210" y="574392"/>
                </a:lnTo>
                <a:lnTo>
                  <a:pt x="1772486" y="1147870"/>
                </a:lnTo>
                <a:lnTo>
                  <a:pt x="1478442" y="1147870"/>
                </a:lnTo>
                <a:lnTo>
                  <a:pt x="1660166" y="574392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 w="9128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3574379" y="5450931"/>
            <a:ext cx="211638" cy="229255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/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6638463" y="5453351"/>
            <a:ext cx="242593" cy="224415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/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7650412" y="5405265"/>
            <a:ext cx="984196" cy="3205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800">
                <a:ln w="635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202X.X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4934627" y="5396250"/>
            <a:ext cx="1005791" cy="33861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kumimoji="1" lang="en-US" altLang="zh-CN" sz="1800">
                <a:ln w="635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 panose="020B0500000000000000" charset="-122"/>
                <a:ea typeface="Source Han Sans" panose="020B0500000000000000" charset="-122"/>
                <a:cs typeface="Source Han Sans" panose="020B0500000000000000" charset="-122"/>
              </a:rPr>
              <a:t>AiPPT</a:t>
            </a:r>
            <a:endParaRPr kumimoji="1"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96770" y="5249545"/>
            <a:ext cx="5298440" cy="8058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学校能量超市</a:t>
            </a:r>
            <a:endParaRPr lang="zh-CN" altLang="en-US" sz="3200">
              <a:solidFill>
                <a:srgbClr val="4148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6770" y="1296035"/>
            <a:ext cx="7371080" cy="3865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1" name="组合 10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9" name="圆角矩形 8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94" y="454"/>
              <a:ext cx="869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一、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关注生活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发现问题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pic>
        <p:nvPicPr>
          <p:cNvPr id="7" name="20250319_16324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77651" y="5572908"/>
            <a:ext cx="406400" cy="4064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9" name="圆角矩形 8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94" y="454"/>
              <a:ext cx="869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一、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关注生活 发现问题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497" y="371628"/>
            <a:ext cx="5913029" cy="560181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36057" y="1689153"/>
            <a:ext cx="5298440" cy="3883755"/>
          </a:xfrm>
          <a:prstGeom prst="rect">
            <a:avLst/>
          </a:prstGeom>
          <a:solidFill>
            <a:srgbClr val="69C6F2"/>
          </a:solidFill>
          <a:ln w="25400">
            <a:solidFill>
              <a:schemeClr val="accent1"/>
            </a:solidFill>
          </a:ln>
          <a:effectLst>
            <a:outerShdw blurRad="50800" dist="152400" dir="42000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同学们注意啦！现在发布一则校园生活部紧急通知！我们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能量补给站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今天正式启用，生活委员许阿姨正在走廊东侧焦急等待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支援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她准备了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1000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块大小形状完全相同的橡皮擦，却被堆成了半人高的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"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橡皮山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"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！</a:t>
            </a:r>
            <a:r>
              <a:rPr lang="zh-CN" altLang="zh-CN" sz="24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同学们，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我们该怎样帮助许阿姨呢？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9EFEC"/>
            </a:gs>
            <a:gs pos="74000">
              <a:srgbClr val="FFFFFF"/>
            </a:gs>
            <a:gs pos="83000">
              <a:srgbClr val="FFFFFF"/>
            </a:gs>
            <a:gs pos="100000">
              <a:srgbClr val="C9EF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9" name="圆角矩形 8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94" y="454"/>
              <a:ext cx="869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一、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关注生活 发现问题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4860" y="983785"/>
            <a:ext cx="3241675" cy="798195"/>
            <a:chOff x="1570" y="1825"/>
            <a:chExt cx="5105" cy="1257"/>
          </a:xfrm>
        </p:grpSpPr>
        <p:sp>
          <p:nvSpPr>
            <p:cNvPr id="12" name="圆角矩形 7"/>
            <p:cNvSpPr/>
            <p:nvPr/>
          </p:nvSpPr>
          <p:spPr>
            <a:xfrm>
              <a:off x="2041" y="2142"/>
              <a:ext cx="4634" cy="940"/>
            </a:xfrm>
            <a:prstGeom prst="roundRect">
              <a:avLst/>
            </a:prstGeom>
            <a:solidFill>
              <a:srgbClr val="41488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70" y="1825"/>
              <a:ext cx="4726" cy="92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>
                  <a:solidFill>
                    <a:srgbClr val="FFC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仿宋" panose="02010609060101010101" pitchFamily="49" charset="-122"/>
                </a:rPr>
                <a:t>前置任务</a:t>
              </a:r>
              <a:endParaRPr lang="zh-CN" altLang="en-US" sz="3600" b="1" dirty="0">
                <a:solidFill>
                  <a:srgbClr val="FFC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endParaRPr>
            </a:p>
          </p:txBody>
        </p:sp>
      </p:grpSp>
      <p:sp>
        <p:nvSpPr>
          <p:cNvPr id="15" name="标题 1"/>
          <p:cNvSpPr txBox="1"/>
          <p:nvPr/>
        </p:nvSpPr>
        <p:spPr>
          <a:xfrm>
            <a:off x="1047449" y="2082505"/>
            <a:ext cx="4616752" cy="20087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200000"/>
              </a:lnSpc>
            </a:pPr>
            <a:endParaRPr lang="en-US" altLang="zh-CN" sz="3200" b="1" dirty="0">
              <a:solidFill>
                <a:srgbClr val="4148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383" y="653247"/>
            <a:ext cx="5785226" cy="5480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945" y="2517140"/>
            <a:ext cx="60960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制作一个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恰好</a:t>
            </a:r>
            <a:r>
              <a:rPr lang="zh-CN" altLang="en-US" sz="36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装下1000块橡皮的长方体纸盒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4" name="圆角矩形 13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94" y="454"/>
              <a:ext cx="86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二、汇报交流 探究问题</a:t>
              </a:r>
            </a:p>
          </p:txBody>
        </p:sp>
      </p:grpSp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413544" y="935393"/>
            <a:ext cx="3001010" cy="822960"/>
            <a:chOff x="1949" y="1786"/>
            <a:chExt cx="4726" cy="1296"/>
          </a:xfrm>
        </p:grpSpPr>
        <p:sp>
          <p:nvSpPr>
            <p:cNvPr id="6" name="圆角矩形 5"/>
            <p:cNvSpPr/>
            <p:nvPr>
              <p:custDataLst>
                <p:tags r:id="rId2"/>
              </p:custDataLst>
            </p:nvPr>
          </p:nvSpPr>
          <p:spPr>
            <a:xfrm>
              <a:off x="2041" y="2142"/>
              <a:ext cx="4634" cy="940"/>
            </a:xfrm>
            <a:prstGeom prst="roundRect">
              <a:avLst/>
            </a:prstGeom>
            <a:solidFill>
              <a:srgbClr val="41488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1949" y="1786"/>
              <a:ext cx="4726" cy="12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>
                  <a:solidFill>
                    <a:srgbClr val="FFC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仿宋" panose="02010609060101010101" pitchFamily="49" charset="-122"/>
                  <a:sym typeface="+mn-ea"/>
                </a:rPr>
                <a:t>汇报要求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135380" y="2162175"/>
            <a:ext cx="93535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一个小组汇报是如何制作的，其他小组边听边思考：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、制作盒子经历了哪些步骤？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、运用了哪些数学知识？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4" name="圆角矩形 13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94" y="454"/>
              <a:ext cx="86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二、汇报交流 探究问题</a:t>
              </a:r>
            </a:p>
          </p:txBody>
        </p:sp>
      </p:grpSp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413510" y="935355"/>
            <a:ext cx="2120265" cy="822960"/>
            <a:chOff x="1949" y="1786"/>
            <a:chExt cx="4726" cy="1296"/>
          </a:xfrm>
        </p:grpSpPr>
        <p:sp>
          <p:nvSpPr>
            <p:cNvPr id="6" name="圆角矩形 5"/>
            <p:cNvSpPr/>
            <p:nvPr>
              <p:custDataLst>
                <p:tags r:id="rId2"/>
              </p:custDataLst>
            </p:nvPr>
          </p:nvSpPr>
          <p:spPr>
            <a:xfrm>
              <a:off x="2041" y="2142"/>
              <a:ext cx="4634" cy="940"/>
            </a:xfrm>
            <a:prstGeom prst="roundRect">
              <a:avLst/>
            </a:prstGeom>
            <a:solidFill>
              <a:srgbClr val="41488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1949" y="1786"/>
              <a:ext cx="4726" cy="12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>
                  <a:solidFill>
                    <a:srgbClr val="FFC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仿宋" panose="02010609060101010101" pitchFamily="49" charset="-122"/>
                </a:rPr>
                <a:t>设计</a:t>
              </a:r>
            </a:p>
          </p:txBody>
        </p:sp>
      </p:grpSp>
      <p:sp>
        <p:nvSpPr>
          <p:cNvPr id="16" name="标题 1"/>
          <p:cNvSpPr txBox="1"/>
          <p:nvPr/>
        </p:nvSpPr>
        <p:spPr>
          <a:xfrm>
            <a:off x="3334018" y="2314751"/>
            <a:ext cx="2161072" cy="7264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橡皮的体积</a:t>
            </a:r>
            <a:endParaRPr lang="en-US" altLang="zh-CN" sz="3200" b="1" dirty="0">
              <a:solidFill>
                <a:srgbClr val="4148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6289325" y="2290267"/>
            <a:ext cx="2161072" cy="7264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纸盒的体积</a:t>
            </a:r>
            <a:endParaRPr lang="en-US" altLang="zh-CN" sz="3200" b="1" dirty="0">
              <a:solidFill>
                <a:srgbClr val="4148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2530108" y="2906584"/>
            <a:ext cx="577515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标题 1"/>
          <p:cNvSpPr txBox="1"/>
          <p:nvPr/>
        </p:nvSpPr>
        <p:spPr>
          <a:xfrm>
            <a:off x="9136799" y="2276783"/>
            <a:ext cx="2855494" cy="7264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纸盒的长宽高</a:t>
            </a:r>
            <a:endParaRPr lang="en-US" altLang="zh-CN" sz="3200" b="1" dirty="0">
              <a:solidFill>
                <a:srgbClr val="4148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5495090" y="2906584"/>
            <a:ext cx="577515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8434138" y="2906584"/>
            <a:ext cx="577515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1"/>
          <p:cNvSpPr txBox="1"/>
          <p:nvPr/>
        </p:nvSpPr>
        <p:spPr>
          <a:xfrm>
            <a:off x="3334018" y="3588196"/>
            <a:ext cx="2577498" cy="7264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3</a:t>
            </a:r>
            <a:r>
              <a:rPr lang="en-US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2</a:t>
            </a:r>
            <a:r>
              <a:rPr lang="en-US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6cm³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幼圆" panose="02010509060101010101" charset="-122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6280486" y="3610801"/>
            <a:ext cx="3575783" cy="7264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6</a:t>
            </a:r>
            <a:r>
              <a:rPr lang="en-US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1000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幼圆" panose="02010509060101010101" charset="-122"/>
              </a:rPr>
              <a:t>6000cm³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幼圆" panose="020105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6005" y="2290267"/>
            <a:ext cx="2763286" cy="2566680"/>
            <a:chOff x="386005" y="2290267"/>
            <a:chExt cx="2763286" cy="2566680"/>
          </a:xfrm>
        </p:grpSpPr>
        <p:grpSp>
          <p:nvGrpSpPr>
            <p:cNvPr id="11" name="组合 10"/>
            <p:cNvGrpSpPr/>
            <p:nvPr/>
          </p:nvGrpSpPr>
          <p:grpSpPr>
            <a:xfrm>
              <a:off x="386005" y="2290267"/>
              <a:ext cx="2763286" cy="2403217"/>
              <a:chOff x="386005" y="2290267"/>
              <a:chExt cx="2763286" cy="2403217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86005" y="3460017"/>
                <a:ext cx="2763286" cy="1233467"/>
              </a:xfrm>
              <a:prstGeom prst="rect">
                <a:avLst/>
              </a:prstGeom>
            </p:spPr>
          </p:pic>
          <p:sp>
            <p:nvSpPr>
              <p:cNvPr id="15" name="标题 1"/>
              <p:cNvSpPr txBox="1"/>
              <p:nvPr/>
            </p:nvSpPr>
            <p:spPr>
              <a:xfrm>
                <a:off x="1471964" y="2290267"/>
                <a:ext cx="1418323" cy="7264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0" tIns="0" rIns="0" bIns="0" rtlCol="0" anchor="t"/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3200" b="1" dirty="0">
                    <a:solidFill>
                      <a:srgbClr val="41488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测量</a:t>
                </a:r>
                <a:endParaRPr lang="en-US" altLang="zh-CN" sz="3200" b="1" dirty="0">
                  <a:solidFill>
                    <a:srgbClr val="41488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cxnSp>
          <p:nvCxnSpPr>
            <p:cNvPr id="27" name="直接连接符 26"/>
            <p:cNvCxnSpPr/>
            <p:nvPr/>
          </p:nvCxnSpPr>
          <p:spPr>
            <a:xfrm>
              <a:off x="482355" y="4250831"/>
              <a:ext cx="1876991" cy="40413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2111322" y="3743188"/>
              <a:ext cx="4183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342031" y="4208502"/>
              <a:ext cx="0" cy="4525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2504474" y="4395282"/>
              <a:ext cx="4183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28434" y="4386793"/>
              <a:ext cx="4183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2348018" y="4335413"/>
              <a:ext cx="572763" cy="31955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DP">
            <a:hlinkClick r:id="" action="ppaction://media"/>
            <a:extLst>
              <a:ext uri="{FF2B5EF4-FFF2-40B4-BE49-F238E27FC236}">
                <a16:creationId xmlns:a16="http://schemas.microsoft.com/office/drawing/2014/main" id="{F7B3825D-F666-B9E8-7300-CCBA5FB2F3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b="2537"/>
          <a:stretch/>
        </p:blipFill>
        <p:spPr>
          <a:xfrm>
            <a:off x="1148316" y="790935"/>
            <a:ext cx="9288612" cy="6080342"/>
          </a:xfrm>
          <a:prstGeom prst="rect">
            <a:avLst/>
          </a:prstGeom>
        </p:spPr>
      </p:pic>
      <p:pic>
        <p:nvPicPr>
          <p:cNvPr id="2" name="图片 1" descr="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3090" y="5291455"/>
            <a:ext cx="2708910" cy="147891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14483" y="87631"/>
            <a:ext cx="5549265" cy="682625"/>
            <a:chOff x="1949" y="318"/>
            <a:chExt cx="8739" cy="1075"/>
          </a:xfrm>
        </p:grpSpPr>
        <p:sp>
          <p:nvSpPr>
            <p:cNvPr id="14" name="圆角矩形 13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94" y="454"/>
              <a:ext cx="86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二、汇报交流 探究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问题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4" name="图片 3" descr="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48" y="87631"/>
            <a:ext cx="889635" cy="92900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238448" y="345474"/>
            <a:ext cx="4215130" cy="948690"/>
            <a:chOff x="6919" y="1395"/>
            <a:chExt cx="4726" cy="1494"/>
          </a:xfrm>
        </p:grpSpPr>
        <p:sp>
          <p:nvSpPr>
            <p:cNvPr id="8" name="圆角矩形 7"/>
            <p:cNvSpPr/>
            <p:nvPr/>
          </p:nvSpPr>
          <p:spPr>
            <a:xfrm>
              <a:off x="7011" y="1754"/>
              <a:ext cx="4634" cy="940"/>
            </a:xfrm>
            <a:prstGeom prst="roundRect">
              <a:avLst/>
            </a:prstGeom>
            <a:solidFill>
              <a:srgbClr val="41488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919" y="1395"/>
              <a:ext cx="4726" cy="149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>
                  <a:solidFill>
                    <a:srgbClr val="FFC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仿宋" panose="02010609060101010101" pitchFamily="49" charset="-122"/>
                  <a:sym typeface="+mn-ea"/>
                </a:rPr>
                <a:t>DeepSeek生成展示</a:t>
              </a:r>
              <a:endParaRPr lang="zh-CN" altLang="en-US" sz="3600" b="1" dirty="0">
                <a:solidFill>
                  <a:srgbClr val="FFC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48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云形标注 12"/>
          <p:cNvSpPr/>
          <p:nvPr/>
        </p:nvSpPr>
        <p:spPr>
          <a:xfrm>
            <a:off x="8109735" y="1243716"/>
            <a:ext cx="4081479" cy="2739925"/>
          </a:xfrm>
          <a:prstGeom prst="cloudCallout">
            <a:avLst>
              <a:gd name="adj1" fmla="val -78083"/>
              <a:gd name="adj2" fmla="val 6506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3200" b="1" dirty="0">
              <a:solidFill>
                <a:srgbClr val="41488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仿宋" panose="02010609060101010101" pitchFamily="49" charset="-122"/>
              <a:sym typeface="+mn-ea"/>
            </a:endParaRPr>
          </a:p>
        </p:txBody>
      </p:sp>
      <p:pic>
        <p:nvPicPr>
          <p:cNvPr id="2" name="图片 1" descr="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4" name="圆角矩形 13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94" y="454"/>
              <a:ext cx="86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二、汇报交流 探究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问题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14049" y="2091709"/>
            <a:ext cx="609760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 b="1" dirty="0"/>
          </a:p>
        </p:txBody>
      </p:sp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413510" y="935355"/>
            <a:ext cx="2364105" cy="822960"/>
            <a:chOff x="1949" y="1786"/>
            <a:chExt cx="4726" cy="1296"/>
          </a:xfrm>
        </p:grpSpPr>
        <p:sp>
          <p:nvSpPr>
            <p:cNvPr id="6" name="圆角矩形 5"/>
            <p:cNvSpPr/>
            <p:nvPr>
              <p:custDataLst>
                <p:tags r:id="rId2"/>
              </p:custDataLst>
            </p:nvPr>
          </p:nvSpPr>
          <p:spPr>
            <a:xfrm>
              <a:off x="2041" y="2142"/>
              <a:ext cx="4634" cy="940"/>
            </a:xfrm>
            <a:prstGeom prst="roundRect">
              <a:avLst/>
            </a:prstGeom>
            <a:solidFill>
              <a:srgbClr val="41488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1949" y="1786"/>
              <a:ext cx="4726" cy="12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>
                  <a:solidFill>
                    <a:srgbClr val="FFC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仿宋" panose="02010609060101010101" pitchFamily="49" charset="-122"/>
                </a:rPr>
                <a:t>制作</a:t>
              </a:r>
              <a:endParaRPr lang="zh-CN" altLang="en-US" sz="3600" b="1" dirty="0">
                <a:solidFill>
                  <a:srgbClr val="FFC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endParaRPr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8412480" y="1991995"/>
            <a:ext cx="3778250" cy="183261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如果你是纸盒厂的老板，你会考虑什么问题？</a:t>
            </a:r>
            <a:endParaRPr lang="en-US" altLang="zh-CN" sz="2800" b="1" dirty="0">
              <a:solidFill>
                <a:srgbClr val="4148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标题 1"/>
          <p:cNvSpPr txBox="1"/>
          <p:nvPr/>
        </p:nvSpPr>
        <p:spPr>
          <a:xfrm>
            <a:off x="612110" y="3098451"/>
            <a:ext cx="7085591" cy="7264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r>
              <a:rPr lang="zh-CN" altLang="en-US" sz="40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  <a:sym typeface="+mn-ea"/>
              </a:rPr>
              <a:t>长宽高越</a:t>
            </a:r>
            <a:r>
              <a:rPr lang="zh-CN" altLang="en-US" sz="54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  <a:sym typeface="+mn-ea"/>
              </a:rPr>
              <a:t>接近</a:t>
            </a:r>
            <a:r>
              <a:rPr lang="zh-CN" altLang="en-US" sz="40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  <a:sym typeface="+mn-ea"/>
              </a:rPr>
              <a:t>，表面积</a:t>
            </a:r>
            <a:r>
              <a:rPr lang="zh-CN" altLang="en-US" sz="54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  <a:sym typeface="+mn-ea"/>
              </a:rPr>
              <a:t>越小</a:t>
            </a:r>
            <a:r>
              <a:rPr lang="zh-CN" altLang="en-US" sz="40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  <a:sym typeface="+mn-ea"/>
              </a:rPr>
              <a:t>。</a:t>
            </a:r>
            <a:endParaRPr lang="zh-CN" altLang="en-US" sz="4000" dirty="0">
              <a:solidFill>
                <a:srgbClr val="41488F"/>
              </a:solidFill>
              <a:latin typeface="楷体" panose="02010609060101010101" pitchFamily="49" charset="-122"/>
              <a:ea typeface="楷体" panose="02010609060101010101" pitchFamily="49" charset="-122"/>
              <a:cs typeface="幼圆" panose="020105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1912" y="4566590"/>
            <a:ext cx="7245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20+20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15+20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2=2000(cm</a:t>
            </a:r>
            <a:r>
              <a:rPr lang="en-US" altLang="zh-CN" sz="28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1" grpId="0"/>
      <p:bldP spid="42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45" y="297815"/>
            <a:ext cx="889635" cy="929005"/>
          </a:xfrm>
          <a:prstGeom prst="rect">
            <a:avLst/>
          </a:prstGeom>
        </p:spPr>
      </p:pic>
      <p:pic>
        <p:nvPicPr>
          <p:cNvPr id="5" name="图片 4" descr="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0475" y="5433695"/>
            <a:ext cx="1640840" cy="1079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37615" y="201930"/>
            <a:ext cx="5549265" cy="682625"/>
            <a:chOff x="1949" y="318"/>
            <a:chExt cx="8739" cy="1075"/>
          </a:xfrm>
        </p:grpSpPr>
        <p:sp>
          <p:nvSpPr>
            <p:cNvPr id="4" name="圆角矩形 13"/>
            <p:cNvSpPr/>
            <p:nvPr/>
          </p:nvSpPr>
          <p:spPr>
            <a:xfrm>
              <a:off x="1949" y="318"/>
              <a:ext cx="8558" cy="1075"/>
            </a:xfrm>
            <a:prstGeom prst="roundRect">
              <a:avLst/>
            </a:prstGeom>
            <a:solidFill>
              <a:srgbClr val="69C6F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94" y="454"/>
              <a:ext cx="869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‌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二、汇报交流 探究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问题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14049" y="2091709"/>
            <a:ext cx="609760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2800" b="1" dirty="0"/>
          </a:p>
        </p:txBody>
      </p:sp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306195" y="935355"/>
            <a:ext cx="2202180" cy="822960"/>
            <a:chOff x="1949" y="1786"/>
            <a:chExt cx="6414" cy="1296"/>
          </a:xfrm>
        </p:grpSpPr>
        <p:sp>
          <p:nvSpPr>
            <p:cNvPr id="6" name="圆角矩形 5"/>
            <p:cNvSpPr/>
            <p:nvPr>
              <p:custDataLst>
                <p:tags r:id="rId2"/>
              </p:custDataLst>
            </p:nvPr>
          </p:nvSpPr>
          <p:spPr>
            <a:xfrm>
              <a:off x="2041" y="2142"/>
              <a:ext cx="6322" cy="940"/>
            </a:xfrm>
            <a:prstGeom prst="roundRect">
              <a:avLst/>
            </a:prstGeom>
            <a:solidFill>
              <a:srgbClr val="41488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1949" y="1786"/>
              <a:ext cx="6414" cy="129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>
                  <a:solidFill>
                    <a:srgbClr val="FFC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仿宋" panose="02010609060101010101" pitchFamily="49" charset="-122"/>
                </a:rPr>
                <a:t>验证</a:t>
              </a:r>
              <a:endParaRPr lang="zh-CN" altLang="en-US" sz="3600" b="1" dirty="0">
                <a:solidFill>
                  <a:srgbClr val="FFC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endParaRPr>
            </a:p>
          </p:txBody>
        </p:sp>
      </p:grpSp>
      <p:sp>
        <p:nvSpPr>
          <p:cNvPr id="12" name="标题 1"/>
          <p:cNvSpPr txBox="1"/>
          <p:nvPr/>
        </p:nvSpPr>
        <p:spPr>
          <a:xfrm>
            <a:off x="1616254" y="1895715"/>
            <a:ext cx="8693194" cy="10795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长方体纸盒究竟能不能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恰好</a:t>
            </a:r>
            <a:r>
              <a:rPr lang="zh-CN" altLang="en-US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装下</a:t>
            </a:r>
            <a:r>
              <a:rPr lang="en-US" altLang="zh-CN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</a:t>
            </a:r>
            <a:r>
              <a:rPr lang="zh-CN" altLang="en-US" sz="3200" b="1" dirty="0">
                <a:solidFill>
                  <a:srgbClr val="41488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块橡皮呢？</a:t>
            </a:r>
            <a:endParaRPr lang="en-US" altLang="zh-CN" sz="3200" b="1" dirty="0">
              <a:solidFill>
                <a:srgbClr val="4148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41488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23536" y="2738669"/>
            <a:ext cx="9447359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活动要求：</a:t>
            </a:r>
            <a:endParaRPr lang="en-US" altLang="zh-CN" sz="3200" b="1" dirty="0">
              <a:solidFill>
                <a:srgbClr val="41488F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rgbClr val="41488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小组合作，组长安排，先思考橡皮该怎样摆放才能恰好装进纸盒里，然后动手摆一摆，最后再说一说摆放的过程中遇到什么问题，可以怎样解决？</a:t>
            </a:r>
            <a:endParaRPr lang="en-US" altLang="zh-CN" sz="3200" b="1" dirty="0">
              <a:solidFill>
                <a:srgbClr val="41488F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61.2,&quot;left&quot;:351.4,&quot;top&quot;:135.65,&quot;width&quot;:236.3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20*263"/>
  <p:tag name="TABLE_ENDDRAG_RECT" val="111*194*720*2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1">
      <a:dk1>
        <a:srgbClr val="000000"/>
      </a:dk1>
      <a:lt1>
        <a:srgbClr val="FFFFFF"/>
      </a:lt1>
      <a:dk2>
        <a:srgbClr val="BFEAFD"/>
      </a:dk2>
      <a:lt2>
        <a:srgbClr val="F9FAFB"/>
      </a:lt2>
      <a:accent1>
        <a:srgbClr val="2B4663"/>
      </a:accent1>
      <a:accent2>
        <a:srgbClr val="5C7885"/>
      </a:accent2>
      <a:accent3>
        <a:srgbClr val="94ACBC"/>
      </a:accent3>
      <a:accent4>
        <a:srgbClr val="B9CAE1"/>
      </a:accent4>
      <a:accent5>
        <a:srgbClr val="97ABBD"/>
      </a:accent5>
      <a:accent6>
        <a:srgbClr val="3B606F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565</Words>
  <Application>Microsoft Office PowerPoint</Application>
  <PresentationFormat>宽屏</PresentationFormat>
  <Paragraphs>69</Paragraphs>
  <Slides>14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HelloFont WenYiHei</vt:lpstr>
      <vt:lpstr>Source Han Sans</vt:lpstr>
      <vt:lpstr>Source Han Sans CN Bold</vt:lpstr>
      <vt:lpstr>等线</vt:lpstr>
      <vt:lpstr>黑体</vt:lpstr>
      <vt:lpstr>华文琥珀</vt:lpstr>
      <vt:lpstr>华文行楷</vt:lpstr>
      <vt:lpstr>楷体</vt:lpstr>
      <vt:lpstr>微软雅黑</vt:lpstr>
      <vt:lpstr>Arial</vt:lpstr>
      <vt:lpstr>Calibri</vt:lpstr>
      <vt:lpstr>Calibri Light</vt:lpstr>
      <vt:lpstr>Wingdings</vt:lpstr>
      <vt:lpstr>WPS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蓝有一只蓝</dc:creator>
  <cp:lastModifiedBy>倩 刘</cp:lastModifiedBy>
  <cp:revision>625</cp:revision>
  <dcterms:created xsi:type="dcterms:W3CDTF">2019-06-19T02:08:00Z</dcterms:created>
  <dcterms:modified xsi:type="dcterms:W3CDTF">2025-03-27T10:22:32Z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2052-12.1.0.20754</vt:lpwstr>
  </property>
  <property fmtid="{D5CDD505-2E9C-101B-9397-08002B2CF9AE}" pid="3" name="ICV">
    <vt:lpwstr>49AB3F5878ED4BC1BB64C85A18B6B8CF_13</vt:lpwstr>
  </property>
</Properties>
</file>